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57" r:id="rId4"/>
    <p:sldId id="263" r:id="rId5"/>
    <p:sldId id="264" r:id="rId6"/>
    <p:sldId id="266" r:id="rId7"/>
    <p:sldId id="267" r:id="rId8"/>
    <p:sldId id="268" r:id="rId9"/>
    <p:sldId id="270" r:id="rId10"/>
    <p:sldId id="272" r:id="rId11"/>
    <p:sldId id="274" r:id="rId12"/>
    <p:sldId id="273" r:id="rId13"/>
  </p:sldIdLst>
  <p:sldSz cx="18288000" cy="10287000"/>
  <p:notesSz cx="10287000" cy="18288000"/>
  <p:embeddedFontLst>
    <p:embeddedFont>
      <p:font typeface="나눔스퀘어 네오 Bold" panose="020B0600000101010101" charset="-127"/>
      <p:bold r:id="rId15"/>
    </p:embeddedFont>
    <p:embeddedFont>
      <p:font typeface="나눔스퀘어 네오 ExtraBold" panose="020B0600000101010101" charset="-127"/>
      <p:bold r:id="rId16"/>
    </p:embeddedFont>
    <p:embeddedFont>
      <p:font typeface="나눔스퀘어 네오 Regular" panose="020B0600000101010101" charset="-127"/>
      <p:regular r:id="rId17"/>
    </p:embeddedFont>
    <p:embeddedFont>
      <p:font typeface="Cambria Math" panose="02040503050406030204" pitchFamily="18" charset="0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92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CCC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96" autoAdjust="0"/>
    <p:restoredTop sz="79977" autoAdjust="0"/>
  </p:normalViewPr>
  <p:slideViewPr>
    <p:cSldViewPr>
      <p:cViewPr varScale="1">
        <p:scale>
          <a:sx n="44" d="100"/>
          <a:sy n="44" d="100"/>
        </p:scale>
        <p:origin x="1306" y="24"/>
      </p:cViewPr>
      <p:guideLst>
        <p:guide orient="horz" pos="3192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323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jpg>
</file>

<file path=ppt/media/image8.jpe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5D44CE-7F06-4E78-86EF-0D6B92A0277F}" type="datetimeFigureOut">
              <a:rPr lang="ko-KR" altLang="en-US" smtClean="0"/>
              <a:t>2024-09-20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F1707-1BF5-4BE8-A2D7-337B9AB4E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891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안녕하십니까</a:t>
            </a:r>
            <a:r>
              <a:rPr lang="en-US" altLang="ko-KR"/>
              <a:t>.</a:t>
            </a:r>
          </a:p>
          <a:p>
            <a:r>
              <a:rPr lang="ko-KR" altLang="en-US"/>
              <a:t>컨텐츠 정보를 활용한 개인화 </a:t>
            </a:r>
            <a:r>
              <a:rPr lang="en-US" altLang="ko-KR"/>
              <a:t>POI </a:t>
            </a:r>
            <a:r>
              <a:rPr lang="ko-KR" altLang="en-US"/>
              <a:t>추천 시스템 개발팀</a:t>
            </a:r>
            <a:r>
              <a:rPr lang="en-US" altLang="ko-KR"/>
              <a:t>, POISON </a:t>
            </a:r>
            <a:r>
              <a:rPr lang="ko-KR" altLang="en-US"/>
              <a:t>팀의 팀 소개 및 개발 상황 공유 발표를 시작하겠습니다</a:t>
            </a:r>
            <a:r>
              <a:rPr lang="en-US" altLang="ko-KR"/>
              <a:t>.</a:t>
            </a:r>
          </a:p>
          <a:p>
            <a:endParaRPr lang="en" alt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94646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향후 게획입니다</a:t>
            </a:r>
            <a:r>
              <a:rPr lang="en-US" altLang="ko-KR"/>
              <a:t>.</a:t>
            </a:r>
          </a:p>
          <a:p>
            <a:r>
              <a:rPr lang="ko-KR" altLang="en-US"/>
              <a:t>현재 저희는 추천의 정확도를 높이고자 위치 정보를 추가하는 작업을 진행하고 있습니다</a:t>
            </a:r>
            <a:r>
              <a:rPr lang="en-US" altLang="ko-KR"/>
              <a:t>. </a:t>
            </a:r>
            <a:r>
              <a:rPr lang="ko-KR" altLang="en-US"/>
              <a:t>아래 논문의 방식에 따라 </a:t>
            </a:r>
            <a:r>
              <a:rPr lang="en-US" altLang="ko-KR"/>
              <a:t>BPR Loss</a:t>
            </a:r>
            <a:r>
              <a:rPr lang="ko-KR" altLang="en-US"/>
              <a:t>에 거리 정보를 추가하고자 합니다</a:t>
            </a:r>
            <a:r>
              <a:rPr lang="en-US" altLang="ko-KR"/>
              <a:t>.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6691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나아가</a:t>
            </a:r>
            <a:r>
              <a:rPr lang="en-US" altLang="ko-KR"/>
              <a:t> </a:t>
            </a:r>
            <a:r>
              <a:rPr lang="ko-KR" altLang="en-US"/>
              <a:t>저희는 프로젝트를 진행하며 얻은 결과물로 </a:t>
            </a:r>
            <a:r>
              <a:rPr lang="en-US" altLang="ko-KR"/>
              <a:t>KCI </a:t>
            </a:r>
            <a:r>
              <a:rPr lang="ko-KR" altLang="en-US"/>
              <a:t>논문을 작성하여 제출하고자 합니다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9436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이상으로 발표를 마치도록 하겠습니다</a:t>
            </a:r>
            <a:r>
              <a:rPr lang="en-US" altLang="ko-KR"/>
              <a:t>.</a:t>
            </a:r>
          </a:p>
          <a:p>
            <a:r>
              <a:rPr lang="ko-KR" altLang="en-US"/>
              <a:t>컨텐츠 정보를 활용한 개인화 </a:t>
            </a:r>
            <a:r>
              <a:rPr lang="en-US" altLang="ko-KR"/>
              <a:t>POI </a:t>
            </a:r>
            <a:r>
              <a:rPr lang="ko-KR" altLang="en-US"/>
              <a:t>추천 시스템 개발 팀의 발표였습니다</a:t>
            </a:r>
            <a:r>
              <a:rPr lang="en-US" altLang="ko-KR"/>
              <a:t>. </a:t>
            </a:r>
            <a:r>
              <a:rPr lang="ko-KR" altLang="en-US"/>
              <a:t>감사합니다</a:t>
            </a:r>
            <a:r>
              <a:rPr lang="en-US" altLang="ko-KR"/>
              <a:t>.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653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저희 팀은 </a:t>
            </a:r>
            <a:r>
              <a:rPr lang="en-US" altLang="ko-KR"/>
              <a:t>19</a:t>
            </a:r>
            <a:r>
              <a:rPr lang="ko-KR" altLang="en-US"/>
              <a:t>학번 </a:t>
            </a:r>
            <a:r>
              <a:rPr lang="en-US" altLang="ko-KR"/>
              <a:t>4</a:t>
            </a:r>
            <a:r>
              <a:rPr lang="ko-KR" altLang="en-US"/>
              <a:t>명으로 구성되어 있습니다</a:t>
            </a:r>
            <a:r>
              <a:rPr lang="en-US" altLang="ko-KR"/>
              <a:t>.</a:t>
            </a:r>
          </a:p>
          <a:p>
            <a:r>
              <a:rPr lang="ko-KR" altLang="en-US"/>
              <a:t>먼저 팀장 박동욱 학생은 프로젝트 매니징과 </a:t>
            </a:r>
            <a:r>
              <a:rPr lang="en-US" altLang="ko-KR"/>
              <a:t>Text </a:t>
            </a:r>
            <a:r>
              <a:rPr lang="ko-KR" altLang="en-US"/>
              <a:t>정보를 활용한 메인 </a:t>
            </a:r>
            <a:r>
              <a:rPr lang="en-US" altLang="ko-KR"/>
              <a:t>Model </a:t>
            </a:r>
            <a:r>
              <a:rPr lang="ko-KR" altLang="en-US"/>
              <a:t>개발을 맡고있습니다</a:t>
            </a:r>
            <a:r>
              <a:rPr lang="en-US" altLang="ko-KR"/>
              <a:t>.</a:t>
            </a:r>
          </a:p>
          <a:p>
            <a:r>
              <a:rPr lang="ko-KR" altLang="en-US"/>
              <a:t>두 번째로 김진수 학생은 </a:t>
            </a:r>
            <a:r>
              <a:rPr lang="en-US" altLang="ko-KR"/>
              <a:t>DataBase </a:t>
            </a:r>
            <a:r>
              <a:rPr lang="ko-KR" altLang="en-US"/>
              <a:t>설계</a:t>
            </a:r>
            <a:r>
              <a:rPr lang="en-US" altLang="ko-KR"/>
              <a:t>, </a:t>
            </a:r>
            <a:r>
              <a:rPr lang="ko-KR" altLang="en-US"/>
              <a:t>인프라 구성</a:t>
            </a:r>
            <a:r>
              <a:rPr lang="en-US" altLang="ko-KR"/>
              <a:t>, </a:t>
            </a:r>
            <a:r>
              <a:rPr lang="ko-KR" altLang="en-US"/>
              <a:t>백엔드 개발을 맡고있습니다</a:t>
            </a:r>
            <a:r>
              <a:rPr lang="en-US" altLang="ko-KR"/>
              <a:t>.</a:t>
            </a:r>
          </a:p>
          <a:p>
            <a:r>
              <a:rPr lang="ko-KR" altLang="en-US"/>
              <a:t>세 번째로 최범규 학생은 </a:t>
            </a:r>
            <a:r>
              <a:rPr lang="en-US" altLang="ko-KR"/>
              <a:t>LLM Fine-tuning, Text Embedding </a:t>
            </a:r>
            <a:r>
              <a:rPr lang="ko-KR" altLang="en-US"/>
              <a:t>추출</a:t>
            </a:r>
            <a:r>
              <a:rPr lang="en-US" altLang="ko-KR"/>
              <a:t>, </a:t>
            </a:r>
            <a:r>
              <a:rPr lang="ko-KR" altLang="en-US"/>
              <a:t>메인 모델 개발 보조를 맡고있습니다</a:t>
            </a:r>
            <a:r>
              <a:rPr lang="en-US" altLang="ko-KR"/>
              <a:t>.</a:t>
            </a:r>
          </a:p>
          <a:p>
            <a:r>
              <a:rPr lang="ko-KR" altLang="en-US"/>
              <a:t>마지막으로 김태희 학생은 비교모델 개발</a:t>
            </a:r>
            <a:r>
              <a:rPr lang="en-US" altLang="ko-KR"/>
              <a:t>, </a:t>
            </a:r>
            <a:r>
              <a:rPr lang="ko-KR" altLang="en-US"/>
              <a:t>위치 정보 활용법 개발을 맡고있습니다</a:t>
            </a:r>
            <a:r>
              <a:rPr lang="en-US" altLang="ko-KR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0737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다음으로 연구 배경입니다</a:t>
            </a:r>
            <a:r>
              <a:rPr lang="en-US" altLang="ko-KR"/>
              <a:t>.</a:t>
            </a:r>
          </a:p>
          <a:p>
            <a:r>
              <a:rPr lang="ko-KR" altLang="en-US"/>
              <a:t>저희가 추천하고자 하는 </a:t>
            </a:r>
            <a:r>
              <a:rPr lang="en-US" altLang="ko-KR"/>
              <a:t>POI</a:t>
            </a:r>
            <a:r>
              <a:rPr lang="ko-KR" altLang="en-US"/>
              <a:t>란 </a:t>
            </a:r>
            <a:r>
              <a:rPr lang="en-US" altLang="ko-KR"/>
              <a:t>Point of Interest</a:t>
            </a:r>
            <a:r>
              <a:rPr lang="ko-KR" altLang="en-US"/>
              <a:t>의 약자로</a:t>
            </a:r>
            <a:r>
              <a:rPr lang="en-US" altLang="ko-KR"/>
              <a:t>, </a:t>
            </a:r>
            <a:r>
              <a:rPr lang="ko-KR" altLang="en-US"/>
              <a:t>소비자가 흥미롭거나 유용하다고 여기는 특정한 장소를 의미합니다</a:t>
            </a:r>
            <a:r>
              <a:rPr lang="en-US" altLang="ko-KR"/>
              <a:t>.</a:t>
            </a:r>
          </a:p>
          <a:p>
            <a:r>
              <a:rPr lang="ko-KR" altLang="en-US"/>
              <a:t>오른쪽 사진 처럼 전포역</a:t>
            </a:r>
            <a:r>
              <a:rPr lang="en-US" altLang="ko-KR"/>
              <a:t>, NC</a:t>
            </a:r>
            <a:r>
              <a:rPr lang="ko-KR" altLang="en-US"/>
              <a:t>백화점</a:t>
            </a:r>
            <a:r>
              <a:rPr lang="en-US" altLang="ko-KR"/>
              <a:t>, </a:t>
            </a:r>
            <a:r>
              <a:rPr lang="ko-KR" altLang="en-US"/>
              <a:t>부산진 중학교 등이 </a:t>
            </a:r>
            <a:r>
              <a:rPr lang="en-US" altLang="ko-KR"/>
              <a:t>POI</a:t>
            </a:r>
            <a:r>
              <a:rPr lang="ko-KR" altLang="en-US"/>
              <a:t>에 속합니다</a:t>
            </a:r>
            <a:r>
              <a:rPr lang="en-US" altLang="ko-KR"/>
              <a:t>.</a:t>
            </a:r>
          </a:p>
          <a:p>
            <a:r>
              <a:rPr lang="ko-KR" altLang="en-US"/>
              <a:t>저희가 하고자 하는 연구는 소비자가 흥미로울 법한 장소나 위치</a:t>
            </a:r>
            <a:r>
              <a:rPr lang="en-US" altLang="ko-KR"/>
              <a:t>, </a:t>
            </a:r>
            <a:r>
              <a:rPr lang="ko-KR" altLang="en-US"/>
              <a:t>즉 </a:t>
            </a:r>
            <a:r>
              <a:rPr lang="en-US" altLang="ko-KR"/>
              <a:t>POI</a:t>
            </a:r>
            <a:r>
              <a:rPr lang="ko-KR" altLang="en-US"/>
              <a:t>를 개개인의 선호도에 맞춰 추천을 진행하는 것입니다</a:t>
            </a:r>
            <a:r>
              <a:rPr lang="en-US" altLang="ko-KR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21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현재까지의 추천 시스템은 유사한 선호도를 가진 다른 사용자의 데이터로 추천을 진행하는 </a:t>
            </a:r>
            <a:r>
              <a:rPr lang="en-US" altLang="ko-KR"/>
              <a:t>Collaborative Filtering</a:t>
            </a:r>
            <a:r>
              <a:rPr lang="ko-KR" altLang="en-US"/>
              <a:t>이 주류였습니다</a:t>
            </a:r>
            <a:r>
              <a:rPr lang="en-US" altLang="ko-KR"/>
              <a:t>.</a:t>
            </a:r>
          </a:p>
          <a:p>
            <a:r>
              <a:rPr lang="ko-KR" altLang="en-US"/>
              <a:t>이에 따라 기존 연구는 행동 데이터에 기반하여 유사한 사용자를 식별하였습니다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647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하지만 행동 데이터에만 의존하고</a:t>
            </a:r>
            <a:r>
              <a:rPr lang="en-US" altLang="ko-KR"/>
              <a:t>, </a:t>
            </a:r>
            <a:r>
              <a:rPr lang="ko-KR" altLang="en-US"/>
              <a:t>다양한 추가적인 컨텐츠 정보를 고려하지 않아 사용자의 선호도를 파악하는데에는 한계가 존재하였습니다</a:t>
            </a:r>
            <a:r>
              <a:rPr lang="en-US" altLang="ko-KR"/>
              <a:t>.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271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이 한계를 극복하고자 저희는 </a:t>
            </a:r>
            <a:r>
              <a:rPr lang="en-US" altLang="ko-KR"/>
              <a:t>POI </a:t>
            </a:r>
            <a:r>
              <a:rPr lang="ko-KR" altLang="en-US"/>
              <a:t>추천 시스템에 리뷰 데이터를 활용하였습니다</a:t>
            </a:r>
            <a:r>
              <a:rPr lang="en-US" altLang="ko-KR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82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저희는 </a:t>
            </a:r>
            <a:r>
              <a:rPr lang="en-US" altLang="ko-KR"/>
              <a:t>POI </a:t>
            </a:r>
            <a:r>
              <a:rPr lang="ko-KR" altLang="en-US"/>
              <a:t>데이터셋 중 하나인 </a:t>
            </a:r>
            <a:r>
              <a:rPr lang="en-US" altLang="ko-KR"/>
              <a:t>Yelp Dataset</a:t>
            </a:r>
            <a:r>
              <a:rPr lang="ko-KR" altLang="en-US"/>
              <a:t>을 사용하여 전처리를 진행하였고</a:t>
            </a:r>
            <a:r>
              <a:rPr lang="en-US" altLang="ko-KR"/>
              <a:t>, </a:t>
            </a:r>
          </a:p>
          <a:p>
            <a:r>
              <a:rPr lang="en-US" altLang="ko-KR"/>
              <a:t>37,000</a:t>
            </a:r>
            <a:r>
              <a:rPr lang="ko-KR" altLang="en-US"/>
              <a:t>여명의 사용자가 </a:t>
            </a:r>
            <a:r>
              <a:rPr lang="en-US" altLang="ko-KR"/>
              <a:t>14,500</a:t>
            </a:r>
            <a:r>
              <a:rPr lang="ko-KR" altLang="en-US"/>
              <a:t>여개의 </a:t>
            </a:r>
            <a:r>
              <a:rPr lang="en-US" altLang="ko-KR"/>
              <a:t>POI</a:t>
            </a:r>
            <a:r>
              <a:rPr lang="ko-KR" altLang="en-US"/>
              <a:t>에 남긴 </a:t>
            </a:r>
            <a:r>
              <a:rPr lang="en-US" altLang="ko-KR"/>
              <a:t>500,000</a:t>
            </a:r>
            <a:r>
              <a:rPr lang="ko-KR" altLang="en-US"/>
              <a:t>여개의 리뷰 데이터를 획득하였습니다</a:t>
            </a:r>
            <a:r>
              <a:rPr lang="en-US" altLang="ko-KR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30598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또한 획득한 데이터를 사용하여 구글사의 대형 언어 모델인 </a:t>
            </a:r>
            <a:r>
              <a:rPr lang="en-US" altLang="ko-KR"/>
              <a:t>BERT</a:t>
            </a:r>
            <a:r>
              <a:rPr lang="ko-KR" altLang="en-US"/>
              <a:t>를 </a:t>
            </a:r>
            <a:r>
              <a:rPr lang="en-US" altLang="ko-KR"/>
              <a:t>Fine-Tuning </a:t>
            </a:r>
            <a:r>
              <a:rPr lang="ko-KR" altLang="en-US"/>
              <a:t>하였고</a:t>
            </a:r>
            <a:r>
              <a:rPr lang="en-US" altLang="ko-KR"/>
              <a:t>, </a:t>
            </a:r>
            <a:r>
              <a:rPr lang="ko-KR" altLang="en-US"/>
              <a:t>이를 활용하여 리뷰의 임베딩을 추출하였습니다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2730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저희 팀의 메인 모델입니다</a:t>
            </a:r>
            <a:r>
              <a:rPr lang="en-US" altLang="ko-KR"/>
              <a:t>.</a:t>
            </a:r>
          </a:p>
          <a:p>
            <a:r>
              <a:rPr lang="ko-KR" altLang="en-US"/>
              <a:t>저희는 </a:t>
            </a:r>
            <a:r>
              <a:rPr lang="en-US" altLang="ko-KR"/>
              <a:t>BERT</a:t>
            </a:r>
            <a:r>
              <a:rPr lang="ko-KR" altLang="en-US"/>
              <a:t>로 추출한 임베딩을 기존 </a:t>
            </a:r>
            <a:r>
              <a:rPr lang="en-US" altLang="ko-KR"/>
              <a:t>Collaborative Filtering </a:t>
            </a:r>
            <a:r>
              <a:rPr lang="ko-KR" altLang="en-US"/>
              <a:t>모델의 임베딩에 </a:t>
            </a:r>
            <a:r>
              <a:rPr lang="en-US" altLang="ko-KR"/>
              <a:t>concat </a:t>
            </a:r>
            <a:r>
              <a:rPr lang="ko-KR" altLang="en-US"/>
              <a:t>방식으로 리뷰 임베딩을 결합하여 최종 </a:t>
            </a:r>
            <a:r>
              <a:rPr lang="en-US" altLang="ko-KR"/>
              <a:t>Preference Matrix</a:t>
            </a:r>
            <a:r>
              <a:rPr lang="ko-KR" altLang="en-US"/>
              <a:t>를 획득하여 추천을 진행하였습니다</a:t>
            </a:r>
            <a:r>
              <a:rPr lang="en-US" altLang="ko-KR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F1707-1BF5-4BE8-A2D7-337B9AB4EC8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3218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DBDC92EF-E96D-1527-D5AD-342E08D11067}"/>
              </a:ext>
            </a:extLst>
          </p:cNvPr>
          <p:cNvSpPr/>
          <p:nvPr userDrawn="1"/>
        </p:nvSpPr>
        <p:spPr>
          <a:xfrm>
            <a:off x="494157" y="334524"/>
            <a:ext cx="17297400" cy="961795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14" name="그룹 1003">
            <a:extLst>
              <a:ext uri="{FF2B5EF4-FFF2-40B4-BE49-F238E27FC236}">
                <a16:creationId xmlns:a16="http://schemas.microsoft.com/office/drawing/2014/main" id="{0715C06F-8106-C484-00FF-682DED2147C6}"/>
              </a:ext>
            </a:extLst>
          </p:cNvPr>
          <p:cNvGrpSpPr/>
          <p:nvPr userDrawn="1"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15" name="Object 8">
              <a:extLst>
                <a:ext uri="{FF2B5EF4-FFF2-40B4-BE49-F238E27FC236}">
                  <a16:creationId xmlns:a16="http://schemas.microsoft.com/office/drawing/2014/main" id="{45174D3E-575F-5BAE-A7CC-CE0E510F8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3334" y="3365441"/>
            <a:ext cx="15819047" cy="23594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42455" y="5971125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19497" y="9974285"/>
            <a:ext cx="2133600" cy="365125"/>
          </a:xfrm>
          <a:prstGeom prst="rect">
            <a:avLst/>
          </a:prstGeom>
        </p:spPr>
        <p:txBody>
          <a:bodyPr/>
          <a:lstStyle/>
          <a:p>
            <a:fld id="{FB10086E-7CAB-824B-BBE7-489FDEFDD236}" type="datetime1">
              <a:rPr lang="ko-KR" altLang="en-US" smtClean="0"/>
              <a:t>2024-09-20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695055" y="997428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pSp>
        <p:nvGrpSpPr>
          <p:cNvPr id="16" name="그룹 1002">
            <a:extLst>
              <a:ext uri="{FF2B5EF4-FFF2-40B4-BE49-F238E27FC236}">
                <a16:creationId xmlns:a16="http://schemas.microsoft.com/office/drawing/2014/main" id="{69386D99-2645-2EBF-B600-47DB155EB210}"/>
              </a:ext>
            </a:extLst>
          </p:cNvPr>
          <p:cNvGrpSpPr/>
          <p:nvPr userDrawn="1"/>
        </p:nvGrpSpPr>
        <p:grpSpPr>
          <a:xfrm>
            <a:off x="1233333" y="1406216"/>
            <a:ext cx="3505928" cy="42857"/>
            <a:chOff x="1233333" y="1414592"/>
            <a:chExt cx="3505928" cy="42857"/>
          </a:xfrm>
        </p:grpSpPr>
        <p:pic>
          <p:nvPicPr>
            <p:cNvPr id="17" name="Object 5">
              <a:extLst>
                <a:ext uri="{FF2B5EF4-FFF2-40B4-BE49-F238E27FC236}">
                  <a16:creationId xmlns:a16="http://schemas.microsoft.com/office/drawing/2014/main" id="{F539970A-E349-B36D-2070-67254D0ABA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39C3D20-7E71-6B48-8810-F4FD4BC13333}" type="datetime1">
              <a:rPr lang="ko-KR" altLang="en-US" smtClean="0"/>
              <a:t>2024-09-20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BB16E5D-B726-A84E-9850-808607FB195B}" type="datetime1">
              <a:rPr lang="ko-KR" altLang="en-US" smtClean="0"/>
              <a:t>2024-09-20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2A96FAD5-BDD9-9AB7-776C-B0029F97D4D1}"/>
              </a:ext>
            </a:extLst>
          </p:cNvPr>
          <p:cNvSpPr/>
          <p:nvPr userDrawn="1"/>
        </p:nvSpPr>
        <p:spPr>
          <a:xfrm>
            <a:off x="494157" y="334524"/>
            <a:ext cx="17297400" cy="961795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8" name="그룹 1003">
            <a:extLst>
              <a:ext uri="{FF2B5EF4-FFF2-40B4-BE49-F238E27FC236}">
                <a16:creationId xmlns:a16="http://schemas.microsoft.com/office/drawing/2014/main" id="{920A425B-25F3-5A68-BA58-9FE78856B184}"/>
              </a:ext>
            </a:extLst>
          </p:cNvPr>
          <p:cNvGrpSpPr/>
          <p:nvPr userDrawn="1"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9" name="Object 8">
              <a:extLst>
                <a:ext uri="{FF2B5EF4-FFF2-40B4-BE49-F238E27FC236}">
                  <a16:creationId xmlns:a16="http://schemas.microsoft.com/office/drawing/2014/main" id="{3508639A-30CE-E4CB-B357-44FC7FB23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257" y="1444015"/>
            <a:ext cx="82296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257" y="3162300"/>
            <a:ext cx="8229600" cy="4525963"/>
          </a:xfrm>
        </p:spPr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EA33FF9-193C-B247-9811-F9C6AD9C8CFC}" type="datetime1">
              <a:rPr lang="ko-KR" altLang="en-US" smtClean="0"/>
              <a:t>2024-09-20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E269EF6-F798-104A-961E-CBF69C921A75}" type="datetime1">
              <a:rPr lang="ko-KR" altLang="en-US" smtClean="0"/>
              <a:t>2024-09-20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ADB803A-F62E-8C4B-843B-F39283406ADB}" type="datetime1">
              <a:rPr lang="ko-KR" altLang="en-US" smtClean="0"/>
              <a:t>2024-09-20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E38E235-D265-2A45-90A2-644CCC133FDC}" type="datetime1">
              <a:rPr lang="ko-KR" altLang="en-US" smtClean="0"/>
              <a:t>2024-09-20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797781A-DF90-7644-9FD5-6E87A1402644}" type="datetime1">
              <a:rPr lang="ko-KR" altLang="en-US" smtClean="0"/>
              <a:t>2024-09-20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99351EB-0FB0-4A4E-AD64-34C6842C7F03}" type="datetime1">
              <a:rPr lang="ko-KR" altLang="en-US" smtClean="0"/>
              <a:t>2024-09-20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E992FC-AF98-5B49-BE13-A1DC82560B62}" type="datetime1">
              <a:rPr lang="ko-KR" altLang="en-US" smtClean="0"/>
              <a:t>2024-09-20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1B4DBFDE-91F6-0D55-427C-3AEDBA0C281A}"/>
              </a:ext>
            </a:extLst>
          </p:cNvPr>
          <p:cNvSpPr/>
          <p:nvPr userDrawn="1"/>
        </p:nvSpPr>
        <p:spPr>
          <a:xfrm>
            <a:off x="494157" y="334524"/>
            <a:ext cx="17297400" cy="961795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8" name="그룹 1003">
            <a:extLst>
              <a:ext uri="{FF2B5EF4-FFF2-40B4-BE49-F238E27FC236}">
                <a16:creationId xmlns:a16="http://schemas.microsoft.com/office/drawing/2014/main" id="{BF0E6FD8-2BDB-EC26-68EF-75DF7587D850}"/>
              </a:ext>
            </a:extLst>
          </p:cNvPr>
          <p:cNvGrpSpPr/>
          <p:nvPr userDrawn="1"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9" name="Object 8">
              <a:extLst>
                <a:ext uri="{FF2B5EF4-FFF2-40B4-BE49-F238E27FC236}">
                  <a16:creationId xmlns:a16="http://schemas.microsoft.com/office/drawing/2014/main" id="{3F29D2A4-F653-1AA8-E440-93B4620D8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78F9D30-F6AF-21BC-21A1-765803056CC0}"/>
              </a:ext>
            </a:extLst>
          </p:cNvPr>
          <p:cNvSpPr txBox="1">
            <a:spLocks/>
          </p:cNvSpPr>
          <p:nvPr userDrawn="1"/>
        </p:nvSpPr>
        <p:spPr>
          <a:xfrm>
            <a:off x="15985581" y="9772442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1393E5F-521B-4CAD-9D3A-AE923D912DCE}" type="slidenum">
              <a:rPr lang="en-US" smtClean="0"/>
              <a:pPr algn="r"/>
              <a:t>‹#›</a:t>
            </a:fld>
            <a:endParaRPr lang="en-US" dirty="0"/>
          </a:p>
        </p:txBody>
      </p:sp>
      <p:grpSp>
        <p:nvGrpSpPr>
          <p:cNvPr id="11" name="그룹 1002">
            <a:extLst>
              <a:ext uri="{FF2B5EF4-FFF2-40B4-BE49-F238E27FC236}">
                <a16:creationId xmlns:a16="http://schemas.microsoft.com/office/drawing/2014/main" id="{B0E6451B-59C2-7107-339C-6281559454A8}"/>
              </a:ext>
            </a:extLst>
          </p:cNvPr>
          <p:cNvGrpSpPr/>
          <p:nvPr userDrawn="1"/>
        </p:nvGrpSpPr>
        <p:grpSpPr>
          <a:xfrm>
            <a:off x="1233333" y="1406216"/>
            <a:ext cx="3505928" cy="42857"/>
            <a:chOff x="1233333" y="1414592"/>
            <a:chExt cx="3505928" cy="42857"/>
          </a:xfrm>
        </p:grpSpPr>
        <p:pic>
          <p:nvPicPr>
            <p:cNvPr id="12" name="Object 5">
              <a:extLst>
                <a:ext uri="{FF2B5EF4-FFF2-40B4-BE49-F238E27FC236}">
                  <a16:creationId xmlns:a16="http://schemas.microsoft.com/office/drawing/2014/main" id="{B437FEA7-F5EB-EAB2-7A7B-9E18586A3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23173" y="745575"/>
            <a:ext cx="8229600" cy="663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741" y="182006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3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jpg"/><Relationship Id="rId12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11" Type="http://schemas.openxmlformats.org/officeDocument/2006/relationships/image" Target="../media/image9.jpeg"/><Relationship Id="rId5" Type="http://schemas.openxmlformats.org/officeDocument/2006/relationships/image" Target="../media/image2.png"/><Relationship Id="rId10" Type="http://schemas.openxmlformats.org/officeDocument/2006/relationships/image" Target="../media/image8.jpe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10" Type="http://schemas.openxmlformats.org/officeDocument/2006/relationships/image" Target="../media/image4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10" Type="http://schemas.openxmlformats.org/officeDocument/2006/relationships/image" Target="../media/image4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3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10" Type="http://schemas.openxmlformats.org/officeDocument/2006/relationships/image" Target="../media/image4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3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11" Type="http://schemas.openxmlformats.org/officeDocument/2006/relationships/image" Target="../media/image4.png"/><Relationship Id="rId5" Type="http://schemas.openxmlformats.org/officeDocument/2006/relationships/image" Target="../media/image2.png"/><Relationship Id="rId10" Type="http://schemas.openxmlformats.org/officeDocument/2006/relationships/image" Target="../media/image16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13" Type="http://schemas.openxmlformats.org/officeDocument/2006/relationships/image" Target="../media/image4.png"/><Relationship Id="rId3" Type="http://schemas.microsoft.com/office/2007/relationships/media" Target="../media/media9.mp4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18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audio" Target="../media/media10.m4a"/><Relationship Id="rId11" Type="http://schemas.openxmlformats.org/officeDocument/2006/relationships/image" Target="../media/image17.png"/><Relationship Id="rId5" Type="http://schemas.microsoft.com/office/2007/relationships/media" Target="../media/media10.m4a"/><Relationship Id="rId10" Type="http://schemas.openxmlformats.org/officeDocument/2006/relationships/image" Target="../media/image1.png"/><Relationship Id="rId4" Type="http://schemas.openxmlformats.org/officeDocument/2006/relationships/video" Target="../media/media9.mp4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9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1002"/>
          <p:cNvGrpSpPr/>
          <p:nvPr/>
        </p:nvGrpSpPr>
        <p:grpSpPr>
          <a:xfrm>
            <a:off x="1233333" y="1414592"/>
            <a:ext cx="3505928" cy="42857"/>
            <a:chOff x="1233333" y="1414592"/>
            <a:chExt cx="3505928" cy="42857"/>
          </a:xfrm>
        </p:grpSpPr>
        <p:pic>
          <p:nvPicPr>
            <p:cNvPr id="27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grpSp>
        <p:nvGrpSpPr>
          <p:cNvPr id="28" name="그룹 1003"/>
          <p:cNvGrpSpPr/>
          <p:nvPr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2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30" name="TextBox 29"/>
          <p:cNvSpPr txBox="1"/>
          <p:nvPr/>
        </p:nvSpPr>
        <p:spPr>
          <a:xfrm>
            <a:off x="2055114" y="3695700"/>
            <a:ext cx="141754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#6. </a:t>
            </a:r>
            <a:r>
              <a:rPr lang="ko-KR" altLang="en-US" sz="6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컨텐츠 정보를 활용한 개인화 </a:t>
            </a:r>
            <a:r>
              <a:rPr lang="en-US" altLang="ko-KR" sz="6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POI</a:t>
            </a:r>
          </a:p>
          <a:p>
            <a:pPr algn="ctr"/>
            <a:r>
              <a:rPr lang="en-US" altLang="ko-KR" sz="6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(Point-Of-Interest) </a:t>
            </a:r>
            <a:r>
              <a:rPr lang="ko-KR" altLang="en-US" sz="6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추천 시스템 개발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394514" y="6693847"/>
            <a:ext cx="59287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6. POISON</a:t>
            </a:r>
          </a:p>
          <a:p>
            <a:pPr algn="ctr"/>
            <a:r>
              <a:rPr lang="ko-KR" altLang="en-US" sz="32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김진수</a:t>
            </a:r>
            <a:r>
              <a:rPr lang="en-US" altLang="ko-KR" sz="32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, </a:t>
            </a:r>
            <a:r>
              <a:rPr lang="ko-KR" altLang="en-US" sz="32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김태희</a:t>
            </a:r>
            <a:r>
              <a:rPr lang="en-US" altLang="ko-KR" sz="32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, </a:t>
            </a:r>
            <a:r>
              <a:rPr lang="ko-KR" altLang="en-US" sz="32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박동욱</a:t>
            </a:r>
            <a:r>
              <a:rPr lang="en-US" altLang="ko-KR" sz="32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, </a:t>
            </a:r>
            <a:r>
              <a:rPr lang="ko-KR" altLang="en-US" sz="3200" dirty="0" err="1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최범규</a:t>
            </a:r>
            <a:endParaRPr lang="ko-KR" altLang="en-US" sz="3200" dirty="0"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73200" y="2460357"/>
            <a:ext cx="914026" cy="1221909"/>
          </a:xfrm>
          <a:prstGeom prst="rect">
            <a:avLst/>
          </a:prstGeom>
        </p:spPr>
      </p:pic>
      <p:pic>
        <p:nvPicPr>
          <p:cNvPr id="38" name="오디오 37">
            <a:hlinkClick r:id="" action="ppaction://media"/>
            <a:extLst>
              <a:ext uri="{FF2B5EF4-FFF2-40B4-BE49-F238E27FC236}">
                <a16:creationId xmlns:a16="http://schemas.microsoft.com/office/drawing/2014/main" id="{38AF34F4-AF40-8E7C-44AB-7A5F91DF17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53"/>
    </mc:Choice>
    <mc:Fallback>
      <p:transition spd="slow" advTm="10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1" name="그룹 1011"/>
          <p:cNvGrpSpPr/>
          <p:nvPr/>
        </p:nvGrpSpPr>
        <p:grpSpPr>
          <a:xfrm>
            <a:off x="1233333" y="1414592"/>
            <a:ext cx="3505928" cy="42857"/>
            <a:chOff x="1233333" y="1414592"/>
            <a:chExt cx="3505928" cy="42857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42" name="TextBox 41"/>
          <p:cNvSpPr txBox="1"/>
          <p:nvPr/>
        </p:nvSpPr>
        <p:spPr>
          <a:xfrm>
            <a:off x="1233333" y="841742"/>
            <a:ext cx="3505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향후 계획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782957" y="1014482"/>
            <a:ext cx="8269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컨텐츠 정보를 활용한 개인화 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POI(Point-Of-Interest)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 개발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1413723" y="1987442"/>
            <a:ext cx="15458268" cy="1059047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위치 정보 추가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5194890" y="5700473"/>
            <a:ext cx="7895932" cy="224044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5194890" y="3924300"/>
            <a:ext cx="5459722" cy="1544383"/>
          </a:xfrm>
          <a:prstGeom prst="rect">
            <a:avLst/>
          </a:prstGeom>
        </p:spPr>
      </p:pic>
      <p:pic>
        <p:nvPicPr>
          <p:cNvPr id="41" name="오디오 40">
            <a:hlinkClick r:id="" action="ppaction://media"/>
            <a:extLst>
              <a:ext uri="{FF2B5EF4-FFF2-40B4-BE49-F238E27FC236}">
                <a16:creationId xmlns:a16="http://schemas.microsoft.com/office/drawing/2014/main" id="{F0C02DF2-A01B-49F6-918F-40048774A0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57241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92"/>
    </mc:Choice>
    <mc:Fallback>
      <p:transition spd="slow" advTm="14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1" name="그룹 1011"/>
          <p:cNvGrpSpPr/>
          <p:nvPr/>
        </p:nvGrpSpPr>
        <p:grpSpPr>
          <a:xfrm>
            <a:off x="1233333" y="1414592"/>
            <a:ext cx="3505928" cy="42857"/>
            <a:chOff x="1233333" y="1414592"/>
            <a:chExt cx="3505928" cy="42857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42" name="TextBox 41"/>
          <p:cNvSpPr txBox="1"/>
          <p:nvPr/>
        </p:nvSpPr>
        <p:spPr>
          <a:xfrm>
            <a:off x="1233333" y="841742"/>
            <a:ext cx="3505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향후 계획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782957" y="1014482"/>
            <a:ext cx="8269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컨텐츠 정보를 활용한 개인화 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POI(Point-Of-Interest)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 개발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23182" y="3314700"/>
            <a:ext cx="10039350" cy="5572125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1413723" y="1987442"/>
            <a:ext cx="15458268" cy="1059047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KCI </a:t>
            </a:r>
            <a:r>
              <a:rPr lang="ko-KR" altLang="en-US" sz="3600" b="1" dirty="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학회 논문 제출</a:t>
            </a:r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5DC98FA6-0599-4170-CE88-1DEA450D1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96330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75"/>
    </mc:Choice>
    <mc:Fallback>
      <p:transition spd="slow" advTm="7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638800" y="4025934"/>
            <a:ext cx="69532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감사합니다</a:t>
            </a:r>
            <a:endParaRPr lang="en-US" altLang="ko-KR" sz="8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3275" y="5905500"/>
            <a:ext cx="13258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#6. </a:t>
            </a:r>
            <a:r>
              <a:rPr lang="ko-KR" altLang="en-US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컨텐츠 정보를 활용한 개인화 </a:t>
            </a:r>
            <a:r>
              <a:rPr lang="en-US" altLang="ko-KR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POI</a:t>
            </a:r>
          </a:p>
          <a:p>
            <a:pPr algn="ctr"/>
            <a:r>
              <a:rPr lang="en-US" altLang="ko-KR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(Point-Of-Interest) </a:t>
            </a:r>
            <a:r>
              <a:rPr lang="ko-KR" altLang="en-US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추천 시스템 개발</a:t>
            </a:r>
            <a:endParaRPr lang="en-US" altLang="ko-KR" sz="2000" dirty="0"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  <a:p>
            <a:pPr algn="ctr"/>
            <a:endParaRPr lang="en-US" altLang="ko-KR" sz="2000" dirty="0"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  <a:p>
            <a:pPr algn="ctr"/>
            <a:r>
              <a:rPr lang="en-US" altLang="ko-KR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6. POISON</a:t>
            </a:r>
          </a:p>
          <a:p>
            <a:pPr algn="ctr"/>
            <a:r>
              <a:rPr lang="ko-KR" altLang="en-US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김진수</a:t>
            </a:r>
            <a:r>
              <a:rPr lang="en-US" altLang="ko-KR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, </a:t>
            </a:r>
            <a:r>
              <a:rPr lang="ko-KR" altLang="en-US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김태희</a:t>
            </a:r>
            <a:r>
              <a:rPr lang="en-US" altLang="ko-KR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, </a:t>
            </a:r>
            <a:r>
              <a:rPr lang="ko-KR" altLang="en-US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박동욱</a:t>
            </a:r>
            <a:r>
              <a:rPr lang="en-US" altLang="ko-KR" sz="20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, </a:t>
            </a:r>
            <a:r>
              <a:rPr lang="ko-KR" altLang="en-US" sz="2000" dirty="0" err="1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최범규</a:t>
            </a:r>
            <a:endParaRPr lang="ko-KR" altLang="en-US" sz="2000" dirty="0"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78042" y="4076698"/>
            <a:ext cx="914026" cy="1221909"/>
          </a:xfrm>
          <a:prstGeom prst="rect">
            <a:avLst/>
          </a:prstGeom>
        </p:spPr>
      </p:pic>
      <p:pic>
        <p:nvPicPr>
          <p:cNvPr id="50" name="오디오 49">
            <a:hlinkClick r:id="" action="ppaction://media"/>
            <a:extLst>
              <a:ext uri="{FF2B5EF4-FFF2-40B4-BE49-F238E27FC236}">
                <a16:creationId xmlns:a16="http://schemas.microsoft.com/office/drawing/2014/main" id="{AF770C3A-4ED4-6DA5-AE6F-18CA74D287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1591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82"/>
    </mc:Choice>
    <mc:Fallback>
      <p:transition spd="slow" advTm="93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/>
          <p:cNvSpPr/>
          <p:nvPr/>
        </p:nvSpPr>
        <p:spPr>
          <a:xfrm>
            <a:off x="5568043" y="2400300"/>
            <a:ext cx="3429000" cy="670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1233333" y="1414592"/>
            <a:ext cx="3505928" cy="42857"/>
            <a:chOff x="1233333" y="1414592"/>
            <a:chExt cx="3505928" cy="428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26" name="TextBox 25"/>
          <p:cNvSpPr txBox="1"/>
          <p:nvPr/>
        </p:nvSpPr>
        <p:spPr>
          <a:xfrm>
            <a:off x="1233333" y="841742"/>
            <a:ext cx="3505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팀 소개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782957" y="1028700"/>
            <a:ext cx="8269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컨텐츠 정보를 활용한 개인화 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POI(Point-Of-Interest)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 개발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5872843" y="6667499"/>
            <a:ext cx="2819400" cy="194037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DataBase</a:t>
            </a:r>
            <a:r>
              <a:rPr lang="en-US" altLang="ko-KR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설계</a:t>
            </a:r>
            <a:endParaRPr lang="en-US" altLang="ko-KR" dirty="0">
              <a:solidFill>
                <a:schemeClr val="tx1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인프라 구성</a:t>
            </a:r>
            <a:endParaRPr lang="en-US" altLang="ko-KR" dirty="0">
              <a:solidFill>
                <a:schemeClr val="tx1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 algn="ctr"/>
            <a:r>
              <a:rPr lang="en-US" altLang="ko-KR" dirty="0" err="1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BackEnd</a:t>
            </a:r>
            <a:r>
              <a:rPr lang="en-US" altLang="ko-KR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개발</a:t>
            </a:r>
          </a:p>
        </p:txBody>
      </p:sp>
      <p:sp>
        <p:nvSpPr>
          <p:cNvPr id="41" name="직사각형 40"/>
          <p:cNvSpPr/>
          <p:nvPr/>
        </p:nvSpPr>
        <p:spPr>
          <a:xfrm>
            <a:off x="5872843" y="5558123"/>
            <a:ext cx="2819400" cy="616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김진수</a:t>
            </a:r>
          </a:p>
        </p:txBody>
      </p:sp>
      <p:grpSp>
        <p:nvGrpSpPr>
          <p:cNvPr id="42" name="그룹 1003"/>
          <p:cNvGrpSpPr/>
          <p:nvPr/>
        </p:nvGrpSpPr>
        <p:grpSpPr>
          <a:xfrm>
            <a:off x="5773819" y="6375354"/>
            <a:ext cx="3017448" cy="45719"/>
            <a:chOff x="1233333" y="1428026"/>
            <a:chExt cx="15819048" cy="15989"/>
          </a:xfrm>
        </p:grpSpPr>
        <p:pic>
          <p:nvPicPr>
            <p:cNvPr id="43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51" name="직사각형 50"/>
          <p:cNvSpPr/>
          <p:nvPr/>
        </p:nvSpPr>
        <p:spPr>
          <a:xfrm>
            <a:off x="1676400" y="2400300"/>
            <a:ext cx="3429000" cy="670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1981200" y="6667499"/>
            <a:ext cx="2819400" cy="194037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프로젝트 </a:t>
            </a:r>
            <a:r>
              <a:rPr lang="ko-KR" altLang="en-US" dirty="0" err="1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매니징</a:t>
            </a:r>
            <a:endParaRPr lang="en-US" altLang="ko-KR" dirty="0">
              <a:solidFill>
                <a:schemeClr val="tx1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Text</a:t>
            </a:r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정보를 활용한</a:t>
            </a:r>
            <a:endParaRPr lang="en-US" altLang="ko-KR" dirty="0">
              <a:solidFill>
                <a:schemeClr val="tx1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Main Model </a:t>
            </a:r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개발</a:t>
            </a:r>
          </a:p>
        </p:txBody>
      </p:sp>
      <p:sp>
        <p:nvSpPr>
          <p:cNvPr id="54" name="직사각형 53"/>
          <p:cNvSpPr/>
          <p:nvPr/>
        </p:nvSpPr>
        <p:spPr>
          <a:xfrm>
            <a:off x="1981200" y="5558123"/>
            <a:ext cx="2819400" cy="616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박동욱</a:t>
            </a:r>
          </a:p>
        </p:txBody>
      </p:sp>
      <p:grpSp>
        <p:nvGrpSpPr>
          <p:cNvPr id="55" name="그룹 1003"/>
          <p:cNvGrpSpPr/>
          <p:nvPr/>
        </p:nvGrpSpPr>
        <p:grpSpPr>
          <a:xfrm>
            <a:off x="1882176" y="6375354"/>
            <a:ext cx="3017448" cy="45719"/>
            <a:chOff x="1233333" y="1428026"/>
            <a:chExt cx="15819048" cy="15989"/>
          </a:xfrm>
        </p:grpSpPr>
        <p:pic>
          <p:nvPicPr>
            <p:cNvPr id="56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pic>
        <p:nvPicPr>
          <p:cNvPr id="50" name="그림 4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7" t="19276" r="41258" b="42464"/>
          <a:stretch>
            <a:fillRect/>
          </a:stretch>
        </p:blipFill>
        <p:spPr>
          <a:xfrm>
            <a:off x="2133600" y="2781300"/>
            <a:ext cx="2514600" cy="2514600"/>
          </a:xfrm>
          <a:custGeom>
            <a:avLst/>
            <a:gdLst>
              <a:gd name="connsiteX0" fmla="*/ 1257300 w 2514600"/>
              <a:gd name="connsiteY0" fmla="*/ 0 h 2514600"/>
              <a:gd name="connsiteX1" fmla="*/ 2514600 w 2514600"/>
              <a:gd name="connsiteY1" fmla="*/ 1257300 h 2514600"/>
              <a:gd name="connsiteX2" fmla="*/ 1257300 w 2514600"/>
              <a:gd name="connsiteY2" fmla="*/ 2514600 h 2514600"/>
              <a:gd name="connsiteX3" fmla="*/ 0 w 2514600"/>
              <a:gd name="connsiteY3" fmla="*/ 1257300 h 2514600"/>
              <a:gd name="connsiteX4" fmla="*/ 1257300 w 2514600"/>
              <a:gd name="connsiteY4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4600" h="2514600">
                <a:moveTo>
                  <a:pt x="1257300" y="0"/>
                </a:moveTo>
                <a:cubicBezTo>
                  <a:pt x="1951688" y="0"/>
                  <a:pt x="2514600" y="562912"/>
                  <a:pt x="2514600" y="1257300"/>
                </a:cubicBezTo>
                <a:cubicBezTo>
                  <a:pt x="2514600" y="1951688"/>
                  <a:pt x="1951688" y="2514600"/>
                  <a:pt x="1257300" y="2514600"/>
                </a:cubicBezTo>
                <a:cubicBezTo>
                  <a:pt x="562912" y="2514600"/>
                  <a:pt x="0" y="1951688"/>
                  <a:pt x="0" y="1257300"/>
                </a:cubicBezTo>
                <a:cubicBezTo>
                  <a:pt x="0" y="562912"/>
                  <a:pt x="562912" y="0"/>
                  <a:pt x="1257300" y="0"/>
                </a:cubicBezTo>
                <a:close/>
              </a:path>
            </a:pathLst>
          </a:custGeom>
        </p:spPr>
      </p:pic>
      <p:sp>
        <p:nvSpPr>
          <p:cNvPr id="57" name="직사각형 56"/>
          <p:cNvSpPr/>
          <p:nvPr/>
        </p:nvSpPr>
        <p:spPr>
          <a:xfrm>
            <a:off x="9406682" y="2400300"/>
            <a:ext cx="3429000" cy="670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9711482" y="6667499"/>
            <a:ext cx="2819400" cy="194037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LLM Fine-Tuning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Text Embedding </a:t>
            </a:r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추출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Main Model </a:t>
            </a:r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개발 보조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9711482" y="5558123"/>
            <a:ext cx="2819400" cy="616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최범규</a:t>
            </a:r>
            <a:endParaRPr lang="ko-KR" altLang="en-US" sz="2400" dirty="0">
              <a:solidFill>
                <a:schemeClr val="tx1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grpSp>
        <p:nvGrpSpPr>
          <p:cNvPr id="61" name="그룹 1003"/>
          <p:cNvGrpSpPr/>
          <p:nvPr/>
        </p:nvGrpSpPr>
        <p:grpSpPr>
          <a:xfrm>
            <a:off x="9612458" y="6375354"/>
            <a:ext cx="3017448" cy="45719"/>
            <a:chOff x="1233333" y="1428026"/>
            <a:chExt cx="15819048" cy="15989"/>
          </a:xfrm>
        </p:grpSpPr>
        <p:pic>
          <p:nvPicPr>
            <p:cNvPr id="62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63" name="직사각형 62"/>
          <p:cNvSpPr/>
          <p:nvPr/>
        </p:nvSpPr>
        <p:spPr>
          <a:xfrm>
            <a:off x="13295359" y="2400300"/>
            <a:ext cx="3429000" cy="6705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13600159" y="6667499"/>
            <a:ext cx="2819400" cy="194037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비교 모델</a:t>
            </a:r>
            <a:r>
              <a:rPr lang="en-US" altLang="ko-KR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개발</a:t>
            </a:r>
            <a:endParaRPr lang="en-US" altLang="ko-KR" dirty="0">
              <a:solidFill>
                <a:schemeClr val="tx1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위치 정보 활용법</a:t>
            </a:r>
            <a:r>
              <a:rPr lang="en-US" altLang="ko-KR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개발</a:t>
            </a:r>
            <a:endParaRPr lang="en-US" altLang="ko-KR" dirty="0">
              <a:solidFill>
                <a:schemeClr val="tx1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66" name="직사각형 65"/>
          <p:cNvSpPr/>
          <p:nvPr/>
        </p:nvSpPr>
        <p:spPr>
          <a:xfrm>
            <a:off x="13600159" y="5558123"/>
            <a:ext cx="2819400" cy="616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김태희</a:t>
            </a:r>
          </a:p>
        </p:txBody>
      </p:sp>
      <p:grpSp>
        <p:nvGrpSpPr>
          <p:cNvPr id="67" name="그룹 1003"/>
          <p:cNvGrpSpPr/>
          <p:nvPr/>
        </p:nvGrpSpPr>
        <p:grpSpPr>
          <a:xfrm>
            <a:off x="13501135" y="6375354"/>
            <a:ext cx="3017448" cy="45719"/>
            <a:chOff x="1233333" y="1428026"/>
            <a:chExt cx="15819048" cy="15989"/>
          </a:xfrm>
        </p:grpSpPr>
        <p:pic>
          <p:nvPicPr>
            <p:cNvPr id="68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pic>
        <p:nvPicPr>
          <p:cNvPr id="44" name="그림 4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73696" y="1838449"/>
            <a:ext cx="634408" cy="540807"/>
          </a:xfrm>
          <a:prstGeom prst="rect">
            <a:avLst/>
          </a:prstGeom>
        </p:spPr>
      </p:pic>
      <p:pic>
        <p:nvPicPr>
          <p:cNvPr id="72" name="그림 7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6" t="22924" r="50000" b="50000"/>
          <a:stretch>
            <a:fillRect/>
          </a:stretch>
        </p:blipFill>
        <p:spPr>
          <a:xfrm>
            <a:off x="13752559" y="2781300"/>
            <a:ext cx="2514600" cy="2514600"/>
          </a:xfrm>
          <a:custGeom>
            <a:avLst/>
            <a:gdLst>
              <a:gd name="connsiteX0" fmla="*/ 1257300 w 2514600"/>
              <a:gd name="connsiteY0" fmla="*/ 0 h 2514600"/>
              <a:gd name="connsiteX1" fmla="*/ 2514600 w 2514600"/>
              <a:gd name="connsiteY1" fmla="*/ 1257300 h 2514600"/>
              <a:gd name="connsiteX2" fmla="*/ 1257300 w 2514600"/>
              <a:gd name="connsiteY2" fmla="*/ 2514600 h 2514600"/>
              <a:gd name="connsiteX3" fmla="*/ 0 w 2514600"/>
              <a:gd name="connsiteY3" fmla="*/ 1257300 h 2514600"/>
              <a:gd name="connsiteX4" fmla="*/ 1257300 w 2514600"/>
              <a:gd name="connsiteY4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4600" h="2514600">
                <a:moveTo>
                  <a:pt x="1257300" y="0"/>
                </a:moveTo>
                <a:cubicBezTo>
                  <a:pt x="1951688" y="0"/>
                  <a:pt x="2514600" y="562912"/>
                  <a:pt x="2514600" y="1257300"/>
                </a:cubicBezTo>
                <a:cubicBezTo>
                  <a:pt x="2514600" y="1951688"/>
                  <a:pt x="1951688" y="2514600"/>
                  <a:pt x="1257300" y="2514600"/>
                </a:cubicBezTo>
                <a:cubicBezTo>
                  <a:pt x="562912" y="2514600"/>
                  <a:pt x="0" y="1951688"/>
                  <a:pt x="0" y="1257300"/>
                </a:cubicBezTo>
                <a:cubicBezTo>
                  <a:pt x="0" y="562912"/>
                  <a:pt x="562912" y="0"/>
                  <a:pt x="1257300" y="0"/>
                </a:cubicBezTo>
                <a:close/>
              </a:path>
            </a:pathLst>
          </a:custGeom>
        </p:spPr>
      </p:pic>
      <p:pic>
        <p:nvPicPr>
          <p:cNvPr id="75" name="그림 7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56" t="34101" r="36991" b="41455"/>
          <a:stretch>
            <a:fillRect/>
          </a:stretch>
        </p:blipFill>
        <p:spPr>
          <a:xfrm>
            <a:off x="9863882" y="2781300"/>
            <a:ext cx="2514600" cy="2514600"/>
          </a:xfrm>
          <a:custGeom>
            <a:avLst/>
            <a:gdLst>
              <a:gd name="connsiteX0" fmla="*/ 1257300 w 2514600"/>
              <a:gd name="connsiteY0" fmla="*/ 0 h 2514600"/>
              <a:gd name="connsiteX1" fmla="*/ 2514600 w 2514600"/>
              <a:gd name="connsiteY1" fmla="*/ 1257300 h 2514600"/>
              <a:gd name="connsiteX2" fmla="*/ 1257300 w 2514600"/>
              <a:gd name="connsiteY2" fmla="*/ 2514600 h 2514600"/>
              <a:gd name="connsiteX3" fmla="*/ 0 w 2514600"/>
              <a:gd name="connsiteY3" fmla="*/ 1257300 h 2514600"/>
              <a:gd name="connsiteX4" fmla="*/ 1257300 w 2514600"/>
              <a:gd name="connsiteY4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4600" h="2514600">
                <a:moveTo>
                  <a:pt x="1257300" y="0"/>
                </a:moveTo>
                <a:cubicBezTo>
                  <a:pt x="1951688" y="0"/>
                  <a:pt x="2514600" y="562912"/>
                  <a:pt x="2514600" y="1257300"/>
                </a:cubicBezTo>
                <a:cubicBezTo>
                  <a:pt x="2514600" y="1951688"/>
                  <a:pt x="1951688" y="2514600"/>
                  <a:pt x="1257300" y="2514600"/>
                </a:cubicBezTo>
                <a:cubicBezTo>
                  <a:pt x="562912" y="2514600"/>
                  <a:pt x="0" y="1951688"/>
                  <a:pt x="0" y="1257300"/>
                </a:cubicBezTo>
                <a:cubicBezTo>
                  <a:pt x="0" y="562912"/>
                  <a:pt x="562912" y="0"/>
                  <a:pt x="1257300" y="0"/>
                </a:cubicBezTo>
                <a:close/>
              </a:path>
            </a:pathLst>
          </a:custGeom>
        </p:spPr>
      </p:pic>
      <p:pic>
        <p:nvPicPr>
          <p:cNvPr id="78" name="그림 7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90" t="28885" r="19507" b="34729"/>
          <a:stretch>
            <a:fillRect/>
          </a:stretch>
        </p:blipFill>
        <p:spPr>
          <a:xfrm>
            <a:off x="5994484" y="2719782"/>
            <a:ext cx="2576118" cy="2576118"/>
          </a:xfrm>
          <a:custGeom>
            <a:avLst/>
            <a:gdLst>
              <a:gd name="connsiteX0" fmla="*/ 1288060 w 2576118"/>
              <a:gd name="connsiteY0" fmla="*/ 0 h 2576118"/>
              <a:gd name="connsiteX1" fmla="*/ 2576118 w 2576118"/>
              <a:gd name="connsiteY1" fmla="*/ 1288059 h 2576118"/>
              <a:gd name="connsiteX2" fmla="*/ 1288060 w 2576118"/>
              <a:gd name="connsiteY2" fmla="*/ 2576118 h 2576118"/>
              <a:gd name="connsiteX3" fmla="*/ 0 w 2576118"/>
              <a:gd name="connsiteY3" fmla="*/ 1288059 h 2576118"/>
              <a:gd name="connsiteX4" fmla="*/ 1288060 w 2576118"/>
              <a:gd name="connsiteY4" fmla="*/ 0 h 2576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6118" h="2576118">
                <a:moveTo>
                  <a:pt x="1288060" y="0"/>
                </a:moveTo>
                <a:cubicBezTo>
                  <a:pt x="1999434" y="0"/>
                  <a:pt x="2576118" y="576684"/>
                  <a:pt x="2576118" y="1288059"/>
                </a:cubicBezTo>
                <a:cubicBezTo>
                  <a:pt x="2576118" y="1999434"/>
                  <a:pt x="1999434" y="2576118"/>
                  <a:pt x="1288060" y="2576118"/>
                </a:cubicBezTo>
                <a:cubicBezTo>
                  <a:pt x="576684" y="2576118"/>
                  <a:pt x="0" y="1999434"/>
                  <a:pt x="0" y="1288059"/>
                </a:cubicBezTo>
                <a:cubicBezTo>
                  <a:pt x="0" y="576684"/>
                  <a:pt x="576684" y="0"/>
                  <a:pt x="1288060" y="0"/>
                </a:cubicBezTo>
                <a:close/>
              </a:path>
            </a:pathLst>
          </a:custGeom>
        </p:spPr>
      </p:pic>
      <p:sp>
        <p:nvSpPr>
          <p:cNvPr id="73" name="직사각형 72"/>
          <p:cNvSpPr/>
          <p:nvPr/>
        </p:nvSpPr>
        <p:spPr>
          <a:xfrm>
            <a:off x="2917853" y="8672223"/>
            <a:ext cx="946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19</a:t>
            </a:r>
            <a:r>
              <a:rPr lang="ko-KR" altLang="en-US" dirty="0"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학번 </a:t>
            </a:r>
            <a:endParaRPr lang="ko-KR" altLang="en-US" dirty="0"/>
          </a:p>
        </p:txBody>
      </p:sp>
      <p:sp>
        <p:nvSpPr>
          <p:cNvPr id="80" name="직사각형 79"/>
          <p:cNvSpPr/>
          <p:nvPr/>
        </p:nvSpPr>
        <p:spPr>
          <a:xfrm>
            <a:off x="6809496" y="8686613"/>
            <a:ext cx="946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19</a:t>
            </a:r>
            <a:r>
              <a:rPr lang="ko-KR" altLang="en-US" dirty="0"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학번 </a:t>
            </a:r>
            <a:endParaRPr lang="ko-KR" altLang="en-US" dirty="0"/>
          </a:p>
        </p:txBody>
      </p:sp>
      <p:sp>
        <p:nvSpPr>
          <p:cNvPr id="81" name="직사각형 80"/>
          <p:cNvSpPr/>
          <p:nvPr/>
        </p:nvSpPr>
        <p:spPr>
          <a:xfrm>
            <a:off x="10701139" y="8701003"/>
            <a:ext cx="946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19</a:t>
            </a:r>
            <a:r>
              <a:rPr lang="ko-KR" altLang="en-US" dirty="0"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학번 </a:t>
            </a:r>
            <a:endParaRPr lang="ko-KR" altLang="en-US" dirty="0"/>
          </a:p>
        </p:txBody>
      </p:sp>
      <p:sp>
        <p:nvSpPr>
          <p:cNvPr id="82" name="직사각형 81"/>
          <p:cNvSpPr/>
          <p:nvPr/>
        </p:nvSpPr>
        <p:spPr>
          <a:xfrm>
            <a:off x="14592782" y="8715393"/>
            <a:ext cx="946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19</a:t>
            </a:r>
            <a:r>
              <a:rPr lang="ko-KR" altLang="en-US" dirty="0"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학번 </a:t>
            </a:r>
            <a:endParaRPr lang="ko-KR" altLang="en-US" dirty="0"/>
          </a:p>
        </p:txBody>
      </p:sp>
      <p:pic>
        <p:nvPicPr>
          <p:cNvPr id="34" name="오디오 33">
            <a:hlinkClick r:id="" action="ppaction://media"/>
            <a:extLst>
              <a:ext uri="{FF2B5EF4-FFF2-40B4-BE49-F238E27FC236}">
                <a16:creationId xmlns:a16="http://schemas.microsoft.com/office/drawing/2014/main" id="{1F5CF66C-4F06-059B-CCD4-E1C5CEB9A2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04447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94"/>
    </mc:Choice>
    <mc:Fallback>
      <p:transition spd="slow" advTm="30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233333" y="1414592"/>
            <a:ext cx="3505928" cy="42857"/>
            <a:chOff x="1233333" y="1414592"/>
            <a:chExt cx="3505928" cy="428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439987" y="2086372"/>
            <a:ext cx="5072644" cy="7136837"/>
            <a:chOff x="11439987" y="2086372"/>
            <a:chExt cx="5072644" cy="7136837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439987" y="2086372"/>
              <a:ext cx="5072644" cy="7136837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1774891" y="1920238"/>
            <a:ext cx="59287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</a:t>
            </a:r>
            <a:r>
              <a:rPr lang="ko-KR" altLang="en-US" sz="4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란</a:t>
            </a:r>
            <a:r>
              <a:rPr lang="en-US" altLang="ko-KR" sz="4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?</a:t>
            </a:r>
            <a:endParaRPr lang="ko-KR" altLang="en-US" sz="44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774890" y="2628900"/>
            <a:ext cx="96650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Point Of Interest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소비자가 흥미롭거나 유용하다고 여기는 </a:t>
            </a:r>
            <a:r>
              <a:rPr lang="ko-KR" altLang="en-US" sz="2800" dirty="0">
                <a:solidFill>
                  <a:srgbClr val="0070C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특정한 장소</a:t>
            </a:r>
            <a:endParaRPr lang="en-US" altLang="ko-KR" sz="2800" dirty="0">
              <a:solidFill>
                <a:srgbClr val="0070C0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디지털 지도 위에서 표현될 수 있는 주요 시설물</a:t>
            </a:r>
            <a:endParaRPr lang="en-US" altLang="ko-KR" sz="28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ex) </a:t>
            </a:r>
            <a:r>
              <a:rPr lang="ko-KR" altLang="en-US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관광지</a:t>
            </a:r>
            <a:r>
              <a:rPr lang="en-US" altLang="ko-KR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교통시설</a:t>
            </a:r>
            <a:r>
              <a:rPr lang="en-US" altLang="ko-KR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문화시설</a:t>
            </a:r>
            <a:r>
              <a:rPr lang="en-US" altLang="ko-KR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음식점 등</a:t>
            </a:r>
            <a:endParaRPr lang="en-US" altLang="ko-KR" sz="28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8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28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720502" y="6057900"/>
            <a:ext cx="59287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 </a:t>
            </a:r>
            <a:r>
              <a:rPr lang="ko-KR" altLang="en-US" sz="4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20502" y="6819900"/>
            <a:ext cx="97194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2800" dirty="0">
                <a:solidFill>
                  <a:srgbClr val="0070C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소비자가 흥미로울 법한 장소나 위치</a:t>
            </a:r>
            <a:r>
              <a:rPr lang="en-US" altLang="ko-KR" sz="2800" dirty="0">
                <a:solidFill>
                  <a:srgbClr val="0070C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(POI)</a:t>
            </a:r>
            <a:r>
              <a:rPr lang="ko-KR" altLang="en-US" sz="2800" dirty="0">
                <a:solidFill>
                  <a:srgbClr val="0070C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 추천</a:t>
            </a:r>
            <a:r>
              <a:rPr lang="ko-KR" altLang="en-US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하는 것</a:t>
            </a:r>
            <a:endParaRPr lang="en-US" altLang="ko-KR" sz="28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다양한 기술과 정보를 활용하여 </a:t>
            </a:r>
            <a:r>
              <a:rPr lang="ko-KR" altLang="en-US" sz="2800" dirty="0">
                <a:solidFill>
                  <a:srgbClr val="0070C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사용자의 선호도를 파악</a:t>
            </a:r>
            <a:r>
              <a:rPr lang="ko-KR" altLang="en-US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하는 연구가 진행중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0" y="1793563"/>
            <a:ext cx="681834" cy="911505"/>
          </a:xfrm>
          <a:prstGeom prst="rect">
            <a:avLst/>
          </a:prstGeom>
        </p:spPr>
      </p:pic>
      <p:sp>
        <p:nvSpPr>
          <p:cNvPr id="4" name="타원 3"/>
          <p:cNvSpPr/>
          <p:nvPr/>
        </p:nvSpPr>
        <p:spPr>
          <a:xfrm>
            <a:off x="15443200" y="6154718"/>
            <a:ext cx="670560" cy="66518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sp>
        <p:nvSpPr>
          <p:cNvPr id="21" name="타원 20"/>
          <p:cNvSpPr/>
          <p:nvPr/>
        </p:nvSpPr>
        <p:spPr>
          <a:xfrm>
            <a:off x="14687173" y="4586268"/>
            <a:ext cx="670560" cy="66518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90650" y="6010383"/>
            <a:ext cx="686149" cy="79681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233333" y="841742"/>
            <a:ext cx="3505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연구 배경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782957" y="1028700"/>
            <a:ext cx="8269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컨텐츠 정보를 활용한 개인화 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POI(Point-Of-Interest)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 개발</a:t>
            </a:r>
          </a:p>
        </p:txBody>
      </p:sp>
      <p:pic>
        <p:nvPicPr>
          <p:cNvPr id="50" name="오디오 49">
            <a:hlinkClick r:id="" action="ppaction://media"/>
            <a:extLst>
              <a:ext uri="{FF2B5EF4-FFF2-40B4-BE49-F238E27FC236}">
                <a16:creationId xmlns:a16="http://schemas.microsoft.com/office/drawing/2014/main" id="{8F4758AC-389F-4998-2785-612F3DD8ED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88468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12"/>
    </mc:Choice>
    <mc:Fallback>
      <p:transition spd="slow" advTm="26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233333" y="1414592"/>
            <a:ext cx="3505928" cy="42857"/>
            <a:chOff x="1233333" y="1414592"/>
            <a:chExt cx="3505928" cy="428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48654" y="1931497"/>
            <a:ext cx="15458268" cy="1059047"/>
            <a:chOff x="1448654" y="1931497"/>
            <a:chExt cx="15458268" cy="1059047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48654" y="1931497"/>
              <a:ext cx="15458268" cy="1059047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726735" y="1977759"/>
            <a:ext cx="8428495" cy="1938305"/>
          </a:xfrm>
          <a:prstGeom prst="rect">
            <a:avLst/>
          </a:prstGeom>
        </p:spPr>
      </p:pic>
      <p:sp>
        <p:nvSpPr>
          <p:cNvPr id="70" name="TextBox 69"/>
          <p:cNvSpPr txBox="1"/>
          <p:nvPr/>
        </p:nvSpPr>
        <p:spPr>
          <a:xfrm>
            <a:off x="1233333" y="841742"/>
            <a:ext cx="3505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연구 배경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448654" y="3315899"/>
            <a:ext cx="1548811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시스템은 </a:t>
            </a:r>
            <a:r>
              <a:rPr lang="ko-KR" altLang="en-US" sz="26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유사한 선호도를 가진 다른 사용자의 데이터로 추천</a:t>
            </a: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하는 </a:t>
            </a:r>
            <a:r>
              <a:rPr lang="en-US" altLang="ko-KR" sz="2600" dirty="0">
                <a:solidFill>
                  <a:srgbClr val="0070C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Collaborative Filtering</a:t>
            </a: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주류</a:t>
            </a:r>
            <a:endParaRPr lang="en-US" altLang="ko-KR" sz="2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기존 연구는 </a:t>
            </a:r>
            <a:r>
              <a:rPr lang="ko-KR" altLang="en-US" sz="26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행동 데이터에 기반</a:t>
            </a: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하여 유사한 사용자를 식별 하였음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8782957" y="1014482"/>
            <a:ext cx="8269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컨텐츠 정보를 활용한 개인화 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POI(Point-Of-Interest)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 개발</a:t>
            </a:r>
          </a:p>
        </p:txBody>
      </p:sp>
      <p:pic>
        <p:nvPicPr>
          <p:cNvPr id="39" name="오디오 38">
            <a:hlinkClick r:id="" action="ppaction://media"/>
            <a:extLst>
              <a:ext uri="{FF2B5EF4-FFF2-40B4-BE49-F238E27FC236}">
                <a16:creationId xmlns:a16="http://schemas.microsoft.com/office/drawing/2014/main" id="{D860393E-68D4-5FCE-7A1F-34CE0E6BD0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5152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07"/>
    </mc:Choice>
    <mc:Fallback>
      <p:transition spd="slow" advTm="16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233333" y="1414592"/>
            <a:ext cx="3505928" cy="42857"/>
            <a:chOff x="1233333" y="1414592"/>
            <a:chExt cx="3505928" cy="428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48654" y="1931497"/>
            <a:ext cx="15458268" cy="1059047"/>
            <a:chOff x="1448654" y="1931497"/>
            <a:chExt cx="15458268" cy="1059047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48654" y="1931497"/>
              <a:ext cx="15458268" cy="1059047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726735" y="1977759"/>
            <a:ext cx="8428495" cy="1938305"/>
          </a:xfrm>
          <a:prstGeom prst="rect">
            <a:avLst/>
          </a:prstGeom>
        </p:spPr>
      </p:pic>
      <p:sp>
        <p:nvSpPr>
          <p:cNvPr id="70" name="TextBox 69"/>
          <p:cNvSpPr txBox="1"/>
          <p:nvPr/>
        </p:nvSpPr>
        <p:spPr>
          <a:xfrm>
            <a:off x="1233333" y="841742"/>
            <a:ext cx="3505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연구 배경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8782957" y="1014482"/>
            <a:ext cx="8269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컨텐츠 정보를 활용한 개인화 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POI(Point-Of-Interest)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 개발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617556" y="5661147"/>
            <a:ext cx="1464685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행동 데이터에만 의존하고</a:t>
            </a:r>
            <a:r>
              <a:rPr lang="en-US" altLang="ko-KR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6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다양한 추가적인 컨텐츠 정보를 고려하지 않았음</a:t>
            </a:r>
            <a:endParaRPr lang="en-US" altLang="ko-KR" sz="2600" dirty="0">
              <a:solidFill>
                <a:srgbClr val="FF0000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사용자의 선호도를 파악하는데 </a:t>
            </a:r>
            <a:r>
              <a:rPr lang="ko-KR" altLang="en-US" sz="26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한계가 존재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직사각형 1"/>
              <p:cNvSpPr/>
              <p:nvPr/>
            </p:nvSpPr>
            <p:spPr>
              <a:xfrm>
                <a:off x="8969914" y="4686300"/>
                <a:ext cx="441146" cy="7386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ko-KR" altLang="en-US" sz="2800" i="1">
                          <a:latin typeface="Cambria Math" panose="02040503050406030204" pitchFamily="18" charset="0"/>
                          <a:ea typeface="나눔스퀘어 네오 Bold" panose="00000800000000000000" pitchFamily="2" charset="-127"/>
                        </a:rPr>
                        <m:t>↓</m:t>
                      </m:r>
                    </m:oMath>
                  </m:oMathPara>
                </a14:m>
                <a:endParaRPr lang="ko-KR" altLang="en-US" sz="28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</p:txBody>
          </p:sp>
        </mc:Choice>
        <mc:Fallback xmlns="">
          <p:sp>
            <p:nvSpPr>
              <p:cNvPr id="2" name="직사각형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9914" y="4686300"/>
                <a:ext cx="441146" cy="738664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/>
          <p:cNvSpPr txBox="1"/>
          <p:nvPr/>
        </p:nvSpPr>
        <p:spPr>
          <a:xfrm>
            <a:off x="1448654" y="3315899"/>
            <a:ext cx="1548811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시스템은 유사한 선호도를 가진 다른 사용자의 데이터로 추천하는 </a:t>
            </a:r>
            <a:r>
              <a:rPr lang="en-US" altLang="ko-KR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Collaborative Filtering</a:t>
            </a: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주류</a:t>
            </a:r>
            <a:endParaRPr lang="en-US" altLang="ko-KR" sz="2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기존 연구는 행동 데이터에 기반하여 유사한 사용자를 식별 하였음</a:t>
            </a:r>
          </a:p>
        </p:txBody>
      </p:sp>
      <p:pic>
        <p:nvPicPr>
          <p:cNvPr id="44" name="오디오 43">
            <a:hlinkClick r:id="" action="ppaction://media"/>
            <a:extLst>
              <a:ext uri="{FF2B5EF4-FFF2-40B4-BE49-F238E27FC236}">
                <a16:creationId xmlns:a16="http://schemas.microsoft.com/office/drawing/2014/main" id="{91D7CA8F-17EB-E58B-212F-54350422F1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22807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23"/>
    </mc:Choice>
    <mc:Fallback>
      <p:transition spd="slow" advTm="105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233333" y="1414592"/>
            <a:ext cx="3505928" cy="42857"/>
            <a:chOff x="1233333" y="1414592"/>
            <a:chExt cx="3505928" cy="428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48654" y="1931497"/>
            <a:ext cx="15458268" cy="1059047"/>
            <a:chOff x="1448654" y="1931497"/>
            <a:chExt cx="15458268" cy="1059047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48654" y="1931497"/>
              <a:ext cx="15458268" cy="1059047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726735" y="1977759"/>
            <a:ext cx="8428495" cy="1938305"/>
          </a:xfrm>
          <a:prstGeom prst="rect">
            <a:avLst/>
          </a:prstGeom>
        </p:spPr>
      </p:pic>
      <p:sp>
        <p:nvSpPr>
          <p:cNvPr id="70" name="TextBox 69"/>
          <p:cNvSpPr txBox="1"/>
          <p:nvPr/>
        </p:nvSpPr>
        <p:spPr>
          <a:xfrm>
            <a:off x="1233333" y="841742"/>
            <a:ext cx="3505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연구 배경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8782957" y="1014482"/>
            <a:ext cx="8269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컨텐츠 정보를 활용한 개인화 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POI(Point-Of-Interest)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 개발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617556" y="5661147"/>
            <a:ext cx="1464685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행동 데이터에만 의존하고</a:t>
            </a:r>
            <a:r>
              <a:rPr lang="en-US" altLang="ko-KR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6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다양한 추가적인 컨텐츠 정보를 고려하지 않았음</a:t>
            </a:r>
            <a:endParaRPr lang="en-US" altLang="ko-KR" sz="2600" dirty="0">
              <a:solidFill>
                <a:srgbClr val="FF0000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사용자의 선호도를 파악하는데 </a:t>
            </a:r>
            <a:r>
              <a:rPr lang="ko-KR" altLang="en-US" sz="26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한계가 존재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직사각형 1"/>
              <p:cNvSpPr/>
              <p:nvPr/>
            </p:nvSpPr>
            <p:spPr>
              <a:xfrm>
                <a:off x="8969914" y="4686300"/>
                <a:ext cx="441146" cy="7386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ko-KR" altLang="en-US" sz="2800" i="1">
                          <a:latin typeface="Cambria Math" panose="02040503050406030204" pitchFamily="18" charset="0"/>
                          <a:ea typeface="나눔스퀘어 네오 Bold" panose="00000800000000000000" pitchFamily="2" charset="-127"/>
                        </a:rPr>
                        <m:t>↓</m:t>
                      </m:r>
                    </m:oMath>
                  </m:oMathPara>
                </a14:m>
                <a:endParaRPr lang="ko-KR" altLang="en-US" sz="28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</p:txBody>
          </p:sp>
        </mc:Choice>
        <mc:Fallback xmlns="">
          <p:sp>
            <p:nvSpPr>
              <p:cNvPr id="2" name="직사각형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9914" y="4686300"/>
                <a:ext cx="441146" cy="738664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/>
          <p:cNvSpPr txBox="1"/>
          <p:nvPr/>
        </p:nvSpPr>
        <p:spPr>
          <a:xfrm>
            <a:off x="1448654" y="3315899"/>
            <a:ext cx="15488113" cy="1234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시스템은 유사한 선호도를 가진 다른 사용자의 데이터로 추천하는 </a:t>
            </a:r>
            <a:r>
              <a:rPr lang="en-US" altLang="ko-KR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Collaborative Filtering</a:t>
            </a: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주류</a:t>
            </a:r>
            <a:endParaRPr lang="en-US" altLang="ko-KR" sz="2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기존 연구는 행동 데이터에 기반하여 유사한 사용자를 식별 하였음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448654" y="7589653"/>
            <a:ext cx="15458268" cy="1059047"/>
          </a:xfrm>
          <a:prstGeom prst="rect">
            <a:avLst/>
          </a:prstGeom>
          <a:solidFill>
            <a:srgbClr val="CCC1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리뷰 데이터를 추가로 활용한 </a:t>
            </a:r>
            <a:r>
              <a:rPr lang="en-US" altLang="ko-KR" sz="3600" b="1" dirty="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 </a:t>
            </a:r>
            <a:r>
              <a:rPr lang="ko-KR" altLang="en-US" sz="3600" b="1" dirty="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</a:t>
            </a:r>
          </a:p>
        </p:txBody>
      </p:sp>
      <p:pic>
        <p:nvPicPr>
          <p:cNvPr id="37" name="오디오 36">
            <a:hlinkClick r:id="" action="ppaction://media"/>
            <a:extLst>
              <a:ext uri="{FF2B5EF4-FFF2-40B4-BE49-F238E27FC236}">
                <a16:creationId xmlns:a16="http://schemas.microsoft.com/office/drawing/2014/main" id="{5EFEFD4D-1C55-92F5-0DA6-70CCE034FF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92678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26"/>
    </mc:Choice>
    <mc:Fallback>
      <p:transition spd="slow" advTm="6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233333" y="1414592"/>
            <a:ext cx="3505928" cy="42857"/>
            <a:chOff x="1233333" y="1414592"/>
            <a:chExt cx="3505928" cy="428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48654" y="3843734"/>
            <a:ext cx="15458268" cy="1059047"/>
            <a:chOff x="1448654" y="3395813"/>
            <a:chExt cx="15458268" cy="105904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48654" y="3395813"/>
              <a:ext cx="15458268" cy="105904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249369" y="5248190"/>
            <a:ext cx="2982949" cy="3052494"/>
            <a:chOff x="11249369" y="5248190"/>
            <a:chExt cx="2982949" cy="3052494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249369" y="5248190"/>
              <a:ext cx="2982949" cy="305249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3411700" y="4951257"/>
            <a:ext cx="3217306" cy="3217306"/>
            <a:chOff x="3411700" y="4951257"/>
            <a:chExt cx="3217306" cy="3217306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3411700" y="4951257"/>
              <a:ext cx="3217306" cy="3217306"/>
            </a:xfrm>
            <a:prstGeom prst="rect">
              <a:avLst/>
            </a:prstGeom>
          </p:spPr>
        </p:pic>
      </p:grpSp>
      <p:pic>
        <p:nvPicPr>
          <p:cNvPr id="22" name="Object 2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7606882" y="3844976"/>
            <a:ext cx="2759095" cy="1298524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233332" y="1436020"/>
            <a:ext cx="158190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 대한 리뷰 데이터를 가진 </a:t>
            </a:r>
            <a:r>
              <a:rPr lang="en-US" altLang="ko-KR" sz="2400" dirty="0">
                <a:solidFill>
                  <a:srgbClr val="0070C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YELP Dataset </a:t>
            </a:r>
            <a:r>
              <a:rPr lang="ko-KR" altLang="en-US" sz="2400" dirty="0">
                <a:solidFill>
                  <a:srgbClr val="0070C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전처리 진행</a:t>
            </a:r>
            <a:endParaRPr lang="en-US" altLang="ko-KR" sz="2400" dirty="0">
              <a:solidFill>
                <a:srgbClr val="0070C0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YELP Dataset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에서 </a:t>
            </a:r>
            <a:r>
              <a:rPr lang="en-US" altLang="ko-KR" sz="2400" dirty="0" err="1">
                <a:solidFill>
                  <a:srgbClr val="0070C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Review.json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과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POI 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정보를 가진 </a:t>
            </a:r>
            <a:r>
              <a:rPr lang="en-US" altLang="ko-KR" sz="2400" dirty="0" err="1">
                <a:solidFill>
                  <a:srgbClr val="0070C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Business.json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파일을 사용</a:t>
            </a:r>
            <a:endParaRPr lang="en-US" altLang="ko-KR" sz="24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아래의 조건으로 </a:t>
            </a:r>
            <a:r>
              <a:rPr lang="ko-KR" altLang="en-US" sz="24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전처리를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진행하여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en-US" altLang="ko-KR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37,685</a:t>
            </a:r>
            <a:r>
              <a:rPr lang="ko-KR" altLang="en-US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명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사용자가 </a:t>
            </a:r>
            <a:r>
              <a:rPr lang="en-US" altLang="ko-KR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14,585</a:t>
            </a:r>
            <a:r>
              <a:rPr lang="ko-KR" altLang="en-US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 남긴 </a:t>
            </a:r>
            <a:r>
              <a:rPr lang="en-US" altLang="ko-KR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500,000</a:t>
            </a:r>
            <a:r>
              <a:rPr lang="ko-KR" altLang="en-US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여개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리뷰 데이터를 획득하였음</a:t>
            </a:r>
            <a:endParaRPr lang="en-US" altLang="ko-KR" sz="24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43394" y="841742"/>
            <a:ext cx="4085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학습 데이터 전처리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826140" y="8217039"/>
            <a:ext cx="4388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미국 전역 데이터 중 가장 밀집도가 높은 </a:t>
            </a:r>
            <a:r>
              <a:rPr lang="ko-KR" altLang="en-US" sz="32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필라델피아 지역</a:t>
            </a:r>
            <a:endParaRPr lang="en-US" altLang="ko-KR" sz="3200" dirty="0">
              <a:solidFill>
                <a:srgbClr val="FF0000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546630" y="8195354"/>
            <a:ext cx="43884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리뷰 데이터가 </a:t>
            </a:r>
            <a:r>
              <a:rPr lang="en-US" altLang="ko-KR" sz="32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32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이상</a:t>
            </a:r>
            <a:r>
              <a:rPr lang="ko-KR" altLang="en-US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 사용자</a:t>
            </a:r>
            <a:endParaRPr lang="en-US" altLang="ko-KR" sz="32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782957" y="1014482"/>
            <a:ext cx="8269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컨텐츠 정보를 활용한 개인화 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POI(Point-Of-Interest)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 개발</a:t>
            </a:r>
          </a:p>
        </p:txBody>
      </p:sp>
      <p:pic>
        <p:nvPicPr>
          <p:cNvPr id="44" name="오디오 43">
            <a:hlinkClick r:id="" action="ppaction://media"/>
            <a:extLst>
              <a:ext uri="{FF2B5EF4-FFF2-40B4-BE49-F238E27FC236}">
                <a16:creationId xmlns:a16="http://schemas.microsoft.com/office/drawing/2014/main" id="{76343241-5C53-6756-FF55-1EFE8924A8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86276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27"/>
    </mc:Choice>
    <mc:Fallback>
      <p:transition spd="slow" advTm="14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233333" y="1414592"/>
            <a:ext cx="3505928" cy="42857"/>
            <a:chOff x="1233333" y="1414592"/>
            <a:chExt cx="3505928" cy="428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23" name="TextBox 22"/>
          <p:cNvSpPr txBox="1"/>
          <p:nvPr/>
        </p:nvSpPr>
        <p:spPr>
          <a:xfrm>
            <a:off x="1233333" y="841742"/>
            <a:ext cx="4634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Fine-Tuning : BERT</a:t>
            </a:r>
            <a:endParaRPr lang="ko-KR" altLang="en-US" sz="28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233332" y="1436020"/>
            <a:ext cx="161353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구글에서 개발한 자연어 처리 모델 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BERT(Bidirectional Encoder Representations from Transformers)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</a:t>
            </a:r>
            <a:r>
              <a:rPr lang="ko-KR" altLang="en-US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텍스트를 </a:t>
            </a:r>
            <a:r>
              <a:rPr lang="ko-KR" altLang="en-US" sz="2400" dirty="0" err="1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임베딩으로</a:t>
            </a:r>
            <a:r>
              <a:rPr lang="ko-KR" altLang="en-US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변환시키는 능력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뛰어난 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LLM(Large Language Model)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우리의 추천 작업에 맞게 </a:t>
            </a:r>
            <a:r>
              <a:rPr lang="ko-KR" altLang="en-US" sz="2400" dirty="0" err="1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라벨링된</a:t>
            </a:r>
            <a:r>
              <a:rPr lang="ko-KR" altLang="en-US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리뷰</a:t>
            </a:r>
            <a:r>
              <a:rPr lang="en-US" altLang="ko-KR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데이터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 사용해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2400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극성 리뷰 데이터 분류 방식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평점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기준 부정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(0),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긍정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(1))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으로 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Fine-Tuning 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두 모델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(Base, Fine-tuning)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비교하기 위해 동일한 리뷰 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10000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개를 임의로 선택해 </a:t>
            </a:r>
            <a:r>
              <a:rPr lang="ko-KR" altLang="en-US" sz="24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임베딩을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추출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시각화</a:t>
            </a:r>
            <a:endParaRPr lang="en-US" altLang="ko-KR" sz="24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649794" y="4397063"/>
            <a:ext cx="5541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BERT Fine-Tuning Model</a:t>
            </a:r>
            <a:endParaRPr lang="en-US" altLang="ko-KR" sz="2000" dirty="0">
              <a:solidFill>
                <a:srgbClr val="FF0000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pic>
        <p:nvPicPr>
          <p:cNvPr id="36" name="base_embedding">
            <a:hlinkClick r:id="" action="ppaction://media"/>
            <a:extLst>
              <a:ext uri="{FF2B5EF4-FFF2-40B4-BE49-F238E27FC236}">
                <a16:creationId xmlns:a16="http://schemas.microsoft.com/office/drawing/2014/main" id="{75CC2591-E34E-6F9F-5A2D-0FF7355B9A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1"/>
          <a:srcRect t="1179"/>
          <a:stretch/>
        </p:blipFill>
        <p:spPr>
          <a:xfrm>
            <a:off x="3352800" y="4822637"/>
            <a:ext cx="4419600" cy="4250812"/>
          </a:xfrm>
          <a:prstGeom prst="rect">
            <a:avLst/>
          </a:prstGeom>
        </p:spPr>
      </p:pic>
      <p:pic>
        <p:nvPicPr>
          <p:cNvPr id="37" name="fine_tuning_embedding">
            <a:hlinkClick r:id="" action="ppaction://media"/>
            <a:extLst>
              <a:ext uri="{FF2B5EF4-FFF2-40B4-BE49-F238E27FC236}">
                <a16:creationId xmlns:a16="http://schemas.microsoft.com/office/drawing/2014/main" id="{1A1648BB-B04B-9FD1-ED78-99B2F462691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207276" y="4886862"/>
            <a:ext cx="4371438" cy="4293742"/>
          </a:xfrm>
          <a:prstGeom prst="rect">
            <a:avLst/>
          </a:prstGeom>
        </p:spPr>
      </p:pic>
      <p:sp>
        <p:nvSpPr>
          <p:cNvPr id="16" name="모서리가 둥근 직사각형 15"/>
          <p:cNvSpPr/>
          <p:nvPr/>
        </p:nvSpPr>
        <p:spPr>
          <a:xfrm>
            <a:off x="10058399" y="4809166"/>
            <a:ext cx="4724401" cy="4371438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8782957" y="1014482"/>
            <a:ext cx="8269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컨텐츠 정보를 활용한 개인화 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POI(Point-Of-Interest)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 개발</a:t>
            </a:r>
          </a:p>
        </p:txBody>
      </p:sp>
      <p:sp>
        <p:nvSpPr>
          <p:cNvPr id="19" name="모서리가 둥근 직사각형 18"/>
          <p:cNvSpPr/>
          <p:nvPr/>
        </p:nvSpPr>
        <p:spPr>
          <a:xfrm>
            <a:off x="3223886" y="4809166"/>
            <a:ext cx="4724401" cy="4371438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805870" y="4377658"/>
            <a:ext cx="35604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BERT Base Model</a:t>
            </a:r>
            <a:endParaRPr lang="en-US" altLang="ko-KR" sz="2000" dirty="0">
              <a:solidFill>
                <a:srgbClr val="FF0000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656934" y="6594100"/>
            <a:ext cx="6928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→</a:t>
            </a:r>
            <a:endParaRPr lang="ko-KR" altLang="en-US" sz="4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pic>
        <p:nvPicPr>
          <p:cNvPr id="62" name="오디오 61">
            <a:hlinkClick r:id="" action="ppaction://media"/>
            <a:extLst>
              <a:ext uri="{FF2B5EF4-FFF2-40B4-BE49-F238E27FC236}">
                <a16:creationId xmlns:a16="http://schemas.microsoft.com/office/drawing/2014/main" id="{F90D6C25-2B89-CE98-9FF9-D05C94F1037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98275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80"/>
    </mc:Choice>
    <mc:Fallback>
      <p:transition spd="slow" advTm="10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312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384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7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40" objId="36"/>
        <p14:playEvt time="261" objId="37"/>
        <p14:stopEvt time="10680" objId="36"/>
        <p14:stopEvt time="10680" objId="37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233333" y="1414592"/>
            <a:ext cx="3505928" cy="42857"/>
            <a:chOff x="1233333" y="1414592"/>
            <a:chExt cx="3505928" cy="42857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333" y="1414592"/>
              <a:ext cx="3505928" cy="4285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233333" y="1428026"/>
            <a:ext cx="15819048" cy="15989"/>
            <a:chOff x="1233333" y="1428026"/>
            <a:chExt cx="15819048" cy="1598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24" name="TextBox 23"/>
          <p:cNvSpPr txBox="1"/>
          <p:nvPr/>
        </p:nvSpPr>
        <p:spPr>
          <a:xfrm>
            <a:off x="1233333" y="841742"/>
            <a:ext cx="3505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Text BPR</a:t>
            </a:r>
            <a:endParaRPr lang="ko-KR" altLang="en-US" sz="32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4020800" y="5753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18" name="그림 1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1053" y="1409700"/>
            <a:ext cx="16143607" cy="459678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316200" y="4000500"/>
            <a:ext cx="10374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dim : 768</a:t>
            </a:r>
            <a:endParaRPr lang="ko-KR" altLang="en-US" sz="14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782957" y="1014482"/>
            <a:ext cx="8269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컨텐츠 정보를 활용한 개인화 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POI(Point-Of-Interest)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추천 시스템 개발</a:t>
            </a:r>
          </a:p>
        </p:txBody>
      </p:sp>
      <p:grpSp>
        <p:nvGrpSpPr>
          <p:cNvPr id="29" name="그룹 1003"/>
          <p:cNvGrpSpPr/>
          <p:nvPr/>
        </p:nvGrpSpPr>
        <p:grpSpPr>
          <a:xfrm>
            <a:off x="1186956" y="5753100"/>
            <a:ext cx="15819048" cy="15989"/>
            <a:chOff x="1233333" y="1428026"/>
            <a:chExt cx="15819048" cy="15989"/>
          </a:xfrm>
        </p:grpSpPr>
        <p:pic>
          <p:nvPicPr>
            <p:cNvPr id="3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33333" y="1428026"/>
              <a:ext cx="15819048" cy="15989"/>
            </a:xfrm>
            <a:prstGeom prst="rect">
              <a:avLst/>
            </a:prstGeom>
          </p:spPr>
        </p:pic>
      </p:grpSp>
      <p:sp>
        <p:nvSpPr>
          <p:cNvPr id="41" name="TextBox 40"/>
          <p:cNvSpPr txBox="1"/>
          <p:nvPr/>
        </p:nvSpPr>
        <p:spPr>
          <a:xfrm>
            <a:off x="1207206" y="5796440"/>
            <a:ext cx="10756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기존 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CF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방식인 </a:t>
            </a:r>
            <a:r>
              <a:rPr lang="en-US" altLang="ko-KR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Matrix Factorization</a:t>
            </a:r>
            <a:r>
              <a:rPr lang="ko-KR" altLang="en-US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과 </a:t>
            </a:r>
            <a:r>
              <a:rPr lang="en-US" altLang="ko-KR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Light GCN</a:t>
            </a:r>
            <a:r>
              <a:rPr lang="ko-KR" altLang="en-US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추출한 </a:t>
            </a:r>
            <a:r>
              <a:rPr lang="ko-KR" altLang="en-US" dirty="0" err="1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임베딩에</a:t>
            </a:r>
            <a:r>
              <a:rPr lang="ko-KR" altLang="en-US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결합</a:t>
            </a:r>
            <a:r>
              <a:rPr lang="en-US" altLang="ko-KR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</a:t>
            </a:r>
            <a:r>
              <a:rPr lang="en-US" altLang="ko-KR" dirty="0" err="1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Concat</a:t>
            </a:r>
            <a:r>
              <a:rPr lang="en-US" altLang="ko-KR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)</a:t>
            </a:r>
            <a:endParaRPr lang="ko-KR" altLang="en-US" dirty="0">
              <a:solidFill>
                <a:srgbClr val="FF0000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4630400" y="4229100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사용자 리뷰를 대표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하는 </a:t>
            </a:r>
            <a:r>
              <a:rPr lang="ko-KR" altLang="en-US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임베딩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획득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0591800" y="3306759"/>
            <a:ext cx="838200" cy="246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분위기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25200" y="3306759"/>
            <a:ext cx="838200" cy="246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가격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2192000" y="3306759"/>
            <a:ext cx="838200" cy="246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서비스</a:t>
            </a:r>
            <a:endParaRPr lang="ko-KR" altLang="en-US" sz="1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2768896" y="3306759"/>
            <a:ext cx="838200" cy="246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맛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05347" y="6401700"/>
            <a:ext cx="14312706" cy="341071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252747" y="6488584"/>
            <a:ext cx="1752600" cy="2743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기존 </a:t>
            </a:r>
            <a:r>
              <a:rPr lang="en-US" altLang="ko-KR" dirty="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Collaborative Filtering </a:t>
            </a:r>
            <a:br>
              <a:rPr lang="en-US" altLang="ko-KR" dirty="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Model</a:t>
            </a:r>
          </a:p>
        </p:txBody>
      </p:sp>
      <p:pic>
        <p:nvPicPr>
          <p:cNvPr id="961" name="오디오 960">
            <a:hlinkClick r:id="" action="ppaction://media"/>
            <a:extLst>
              <a:ext uri="{FF2B5EF4-FFF2-40B4-BE49-F238E27FC236}">
                <a16:creationId xmlns:a16="http://schemas.microsoft.com/office/drawing/2014/main" id="{4AC37E39-EC0E-B8B8-C1FB-E4BD837E12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94806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01"/>
    </mc:Choice>
    <mc:Fallback>
      <p:transition spd="slow" advTm="15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6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11492</TotalTime>
  <Words>902</Words>
  <Application>Microsoft Office PowerPoint</Application>
  <PresentationFormat>사용자 지정</PresentationFormat>
  <Paragraphs>128</Paragraphs>
  <Slides>12</Slides>
  <Notes>12</Notes>
  <HiddenSlides>0</HiddenSlides>
  <MMClips>14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맑은 고딕</vt:lpstr>
      <vt:lpstr>나눔스퀘어 네오 Bold</vt:lpstr>
      <vt:lpstr>나눔스퀘어 네오 Regular</vt:lpstr>
      <vt:lpstr>Cambria Math</vt:lpstr>
      <vt:lpstr>나눔스퀘어 네오 ExtraBold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김진수</cp:lastModifiedBy>
  <cp:revision>329</cp:revision>
  <dcterms:created xsi:type="dcterms:W3CDTF">2024-04-22T16:47:30Z</dcterms:created>
  <dcterms:modified xsi:type="dcterms:W3CDTF">2024-09-20T11:09:34Z</dcterms:modified>
</cp:coreProperties>
</file>